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co Michele Mortati" initials="FMM" lastIdx="3" clrIdx="0">
    <p:extLst>
      <p:ext uri="{19B8F6BF-5375-455C-9EA6-DF929625EA0E}">
        <p15:presenceInfo xmlns:p15="http://schemas.microsoft.com/office/powerpoint/2012/main" userId="92a086da10ccce6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6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BE41830-E980-469E-B863-B5F185D26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029A9418-2AC1-49B7-AF7C-ABE2372DC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8A466DA-55B8-4D57-9707-68D130A6A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669045D8-7C08-43C3-B21A-8C3044BA3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9F4B780-D68E-4A70-8EFE-289A6B75A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944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7E8B8E3-EEEA-4CAF-9D0C-EE4C6ACEE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EB293588-FE05-44A7-AD86-1DF924FB7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4B9DD4B-1E09-4168-BB62-65797E437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FC37BE8-176F-4E01-A253-4CD5EABC9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D234C4B-A143-4E83-98F2-357676C97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921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61386979-2064-4C78-98CC-BB52A994B6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22395533-D232-44C0-80CC-456B68890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D8D28AF-D9BC-45A8-9CCD-A05E20E1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50E60C9-4D5C-43F3-9787-A08DBE4D5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8541397-C5E7-4AF7-A950-B5F407A6F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172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4C6B142-CA29-43DF-B6A4-9CB522A40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6855459-288D-4176-A478-70117359C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32F956D3-085B-4DD9-AB29-15D36C0D3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005ECB90-78D6-43C0-A872-E5DF162B0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BD2AF75-56CE-4129-8AA8-AE54CC7A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9782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309B03A-2DD9-41A9-8747-3A13377B4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4684155-8945-449C-A11C-4B1C656FF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B3ECD57-5D69-4A04-8F33-5FA8B6F9C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3FEEEFB0-E3AF-4DB0-A2A0-BA282C15B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48B95032-7A5C-4115-AE62-4A872C087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869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6403728-597D-4648-8F7C-DA194775A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1AB0560-060B-4EB3-B50C-595A21907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4B49F5AA-15C4-446F-8DDF-70442B34D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0AC36A59-1642-41C6-8EA5-34EE18B1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94A273B3-D8D2-4BBE-AA77-DB958BA21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EBF7DA1F-54AD-4C93-A988-FC795172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5300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7BB3730-4432-437D-A88A-5F695F4D3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288E7399-BE31-444D-8D89-121DC9B71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007629E5-56B7-4C71-84CA-79E60B219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DB774824-5A06-4874-AB1D-28732DC3AF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8545403F-CDA5-4E80-8D11-5656331B65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3398C5A5-08FE-47BE-B09F-1CB1B7298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9AB9F164-4BFD-40E1-8E8E-7FE220777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B67DDE10-46B8-490E-8CC2-D8081B5C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807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1BFEEAE-54C4-4FD3-8F12-6C7732E1F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847FF8D3-FBB1-422B-8A9C-5A76578E2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72B1696D-2E18-4610-B705-D5002FB21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C710ADE0-4116-41F2-A3B7-6939AC4BA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003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253633EA-83CF-4EED-92CD-D7A107261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0ED5076A-6EDC-44A2-BA3E-51B3BBF19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28C2AE9D-8063-4828-8772-14C3E097D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528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6CF809D-BDAB-48DA-9D0E-B45B0B97C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5ACF5C6-3135-4528-B29F-3A5CB8D55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97ADCB59-F46F-4744-837F-CC93D6D91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59A9B92C-8E8C-4A67-AE95-458C5D0B8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C3863B2F-DDB4-4278-988A-0995466F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09CF2E68-CAF5-4134-A333-1E64070AF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339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A3A1D5F-6C53-4C1C-A5A3-B9790B77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0D22ACF0-0B77-4C1D-94EE-7F7470BD1E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7C1E65C1-9DA4-4398-BF63-01B28E5B6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6A615EB9-DB14-4DB8-BC7D-341393024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F9CAB57A-EB8D-4C8A-8BAC-04FB28F94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8364207F-054B-400A-ABEA-E75BA605A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621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FF69C0AC-FCD7-49EA-8FC6-BD912E845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F559FFA-D7C7-41B8-99C5-18EB92B98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226E18E3-53BA-4760-80EB-B8F3D8A4D1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7F0EB-3D20-412F-AA5B-AF202B253B10}" type="datetimeFigureOut">
              <a:rPr lang="it-IT" smtClean="0"/>
              <a:t>03/09/2020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2807A717-5547-4982-8083-7F6C84E50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F625E70-3DF7-4DB7-8FF3-27F1671003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B14CA-5A54-4639-AB52-9DCAA96FCD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28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4D38263-5087-4753-809B-CBDCAE0B9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8139" y="1122363"/>
            <a:ext cx="11012557" cy="2387600"/>
          </a:xfrm>
        </p:spPr>
        <p:txBody>
          <a:bodyPr anchor="ctr">
            <a:normAutofit fontScale="90000"/>
          </a:bodyPr>
          <a:lstStyle/>
          <a:p>
            <a:r>
              <a:rPr lang="it-IT" dirty="0"/>
              <a:t>Competizione di poster statistici ISLP </a:t>
            </a:r>
            <a:br>
              <a:rPr lang="it-IT" dirty="0"/>
            </a:br>
            <a:r>
              <a:rPr lang="it-IT" dirty="0"/>
              <a:t>2014-2015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42363B13-274D-4432-AFB0-2A15C04F4F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James Nicholson</a:t>
            </a:r>
          </a:p>
          <a:p>
            <a:r>
              <a:rPr lang="pt-BR" dirty="0"/>
              <a:t>Alejandra Sorto</a:t>
            </a:r>
          </a:p>
          <a:p>
            <a:r>
              <a:rPr lang="pt-BR" dirty="0"/>
              <a:t>Pedro Campos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700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23966B7A-5B77-4DB5-AB91-43F7B26BD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05949"/>
            <a:ext cx="9144000" cy="4051852"/>
          </a:xfrm>
        </p:spPr>
        <p:txBody>
          <a:bodyPr>
            <a:normAutofit fontScale="77500" lnSpcReduction="20000"/>
          </a:bodyPr>
          <a:lstStyle/>
          <a:p>
            <a:r>
              <a:rPr lang="it-IT" sz="3900" dirty="0"/>
              <a:t>Cosa fa di un poster un buon poster?</a:t>
            </a:r>
          </a:p>
          <a:p>
            <a:pPr algn="l"/>
            <a:endParaRPr lang="it-IT" sz="13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3000" dirty="0"/>
              <a:t>Focalizzatevi su un quesito di ricerca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può essere inserito nel titolo del poster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può essere inserito nel testo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il lettore deve poter capire rapidamente il messaggio che volete trasmettere con il poster 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sz="2600" dirty="0"/>
          </a:p>
          <a:p>
            <a:pPr marL="457200" indent="-457200" algn="l">
              <a:buFont typeface="Calibri" panose="020F0502020204030204" pitchFamily="34" charset="0"/>
              <a:buChar char="-"/>
            </a:pPr>
            <a:r>
              <a:rPr lang="it-IT" sz="3400" dirty="0"/>
              <a:t>I messaggi importanti devono essere chiari al lettore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la struttura (il layout) del poster è importante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usate un linguaggio semplice (quando possibile)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fornite sia prove che interpretazioni nei grafici o nelle tabelle e nei commenti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29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23966B7A-5B77-4DB5-AB91-43F7B26BD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05949"/>
            <a:ext cx="9144000" cy="4051852"/>
          </a:xfrm>
        </p:spPr>
        <p:txBody>
          <a:bodyPr>
            <a:normAutofit fontScale="92500"/>
          </a:bodyPr>
          <a:lstStyle/>
          <a:p>
            <a:r>
              <a:rPr lang="it-IT" sz="3900" dirty="0"/>
              <a:t>Il quesito di ricerca</a:t>
            </a:r>
          </a:p>
          <a:p>
            <a:pPr algn="l"/>
            <a:endParaRPr lang="it-IT" sz="13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3000" dirty="0"/>
              <a:t>Perché deve essercene uno?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se non ci fosse alcun "bisogno di sapere", allora non ci sarebbe necessità di creare un poster e di doverlo far leggere!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3000" dirty="0"/>
              <a:t>Dove dovrebbe andare?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non c’è una sola «risposta giusta»: a volte può andare nel titolo del poster, a volte all’interno del testo, ma in alcuni casi non è chiaro quale è il punto che permette di dire qualcosa di significativo sull’obiettivo della ricerca.</a:t>
            </a: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136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23966B7A-5B77-4DB5-AB91-43F7B26BD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05949"/>
            <a:ext cx="9144000" cy="4051852"/>
          </a:xfrm>
        </p:spPr>
        <p:txBody>
          <a:bodyPr>
            <a:normAutofit fontScale="92500" lnSpcReduction="20000"/>
          </a:bodyPr>
          <a:lstStyle/>
          <a:p>
            <a:r>
              <a:rPr lang="it-IT" sz="3900" dirty="0"/>
              <a:t>Struttura (layout) di un poster</a:t>
            </a:r>
          </a:p>
          <a:p>
            <a:pPr algn="l"/>
            <a:endParaRPr lang="it-IT" sz="13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3000" dirty="0"/>
              <a:t>Se volete che le persone guardino il poster e capiscano i messaggi in esso contenuti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attirate il loro interesse da lontano – con elementi visuali di forte impatto (come colori o immagini forti)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inserite contenuti dettagliati: sono accattivanti ed interessanti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3000" dirty="0"/>
              <a:t>Cose da evitare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troppa confusione, i testi in caratteri troppo piccoli o in paragrafi  troppo lunghi (e in linguaggio non semplice)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"meno è più" è il motto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6349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23966B7A-5B77-4DB5-AB91-43F7B26BD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05949"/>
            <a:ext cx="9144000" cy="4051852"/>
          </a:xfrm>
        </p:spPr>
        <p:txBody>
          <a:bodyPr>
            <a:normAutofit fontScale="92500" lnSpcReduction="10000"/>
          </a:bodyPr>
          <a:lstStyle/>
          <a:p>
            <a:r>
              <a:rPr lang="it-IT" sz="3900" dirty="0"/>
              <a:t>Il contenuto</a:t>
            </a:r>
          </a:p>
          <a:p>
            <a:pPr algn="l"/>
            <a:endParaRPr lang="it-IT" sz="13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3000" dirty="0"/>
              <a:t>Dati di fonte primaria o dati secondari?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Per i dati primari serve una spiegazione chiara in merito alla raccolta (incluse quelle sul rifiuto a partecipare da parte di alcune persone, per esempio) - così i lettori possono decidere quanto le conclusioni siano affidabili.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Per i dati secondari servono riferimenti chiari e un'attenta riflessione su cosa usare, visto i dati disponibili sono tanti. Dovete inoltre "aggiungere valore" alle analisi già pubblicate, non riprodurre semplicemente le idee di qualcun altro.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sz="2600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231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23966B7A-5B77-4DB5-AB91-43F7B26BD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05949"/>
            <a:ext cx="9144000" cy="4051852"/>
          </a:xfrm>
        </p:spPr>
        <p:txBody>
          <a:bodyPr>
            <a:normAutofit/>
          </a:bodyPr>
          <a:lstStyle/>
          <a:p>
            <a:r>
              <a:rPr lang="it-IT" sz="3900" dirty="0"/>
              <a:t>Un approccio alternativo</a:t>
            </a:r>
          </a:p>
          <a:p>
            <a:pPr algn="l"/>
            <a:endParaRPr lang="it-IT" sz="13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3000" dirty="0"/>
              <a:t>Dati primari e dati secondari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in alcuni contesti è possibile utilizzare dati secondari per alcuni argomenti e poi raccogliere anche alcuni dati primari, indagando alcuni aspetti specifici del problema in modo più approfondito, o con maggior dettaglio locale.</a:t>
            </a: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6289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23966B7A-5B77-4DB5-AB91-43F7B26BD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05949"/>
            <a:ext cx="9144000" cy="4051852"/>
          </a:xfrm>
        </p:spPr>
        <p:txBody>
          <a:bodyPr>
            <a:normAutofit/>
          </a:bodyPr>
          <a:lstStyle/>
          <a:p>
            <a:r>
              <a:rPr lang="it-IT" sz="3900" dirty="0"/>
              <a:t>Analisi e rappresentazione dei dati</a:t>
            </a:r>
          </a:p>
          <a:p>
            <a:pPr algn="l"/>
            <a:endParaRPr lang="it-IT" sz="13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3000" dirty="0"/>
              <a:t>Dovete essere pertinenti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i giudici sono più interessati al fatto che l'analisi o la rappresentazione siano appropriate, che di vedere tecniche molto sofisticate.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la cosa fondamentale è comunicare il messaggio attraverso i dati in modo efficace e questo può essere fatto anche usando tecniche semplici (anche se non sempre).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3558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23966B7A-5B77-4DB5-AB91-43F7B26BD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05949"/>
            <a:ext cx="9144000" cy="4051852"/>
          </a:xfrm>
        </p:spPr>
        <p:txBody>
          <a:bodyPr>
            <a:normAutofit fontScale="92500"/>
          </a:bodyPr>
          <a:lstStyle/>
          <a:p>
            <a:r>
              <a:rPr lang="it-IT" sz="3900" dirty="0"/>
              <a:t>Interpretazione e conclusioni</a:t>
            </a:r>
          </a:p>
          <a:p>
            <a:pPr algn="l"/>
            <a:endParaRPr lang="it-IT" sz="13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sz="3000" dirty="0"/>
              <a:t>La parte critica del poster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tornate all’inizio: il quesito di ricerca... dopo aver visto il vostro poster il lettore deve sapere di più su un argomento rispetto a quando ha iniziato a guardarlo.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l’argomento non deve importante per tutti, ma deve esserlo per qualcuno - quindi potrebbe trattarsi di incidenti stradali a livello locale tanto quanto di riscaldamento globale.</a:t>
            </a:r>
          </a:p>
          <a:p>
            <a:pPr marL="914400" lvl="1" indent="-457200" algn="l">
              <a:buFont typeface="Calibri" panose="020F0502020204030204" pitchFamily="34" charset="0"/>
              <a:buChar char="-"/>
            </a:pPr>
            <a:r>
              <a:rPr lang="it-IT" sz="2600" dirty="0"/>
              <a:t>le conclusioni del poster </a:t>
            </a:r>
            <a:r>
              <a:rPr lang="it-IT" sz="2600" b="1" dirty="0"/>
              <a:t>devono</a:t>
            </a:r>
            <a:r>
              <a:rPr lang="it-IT" sz="2600" dirty="0"/>
              <a:t> essere supportate da prove!</a:t>
            </a:r>
            <a:endParaRPr lang="it-IT" dirty="0"/>
          </a:p>
          <a:p>
            <a:pPr marL="914400" lvl="1" indent="-457200" algn="l">
              <a:buFont typeface="Calibri" panose="020F0502020204030204" pitchFamily="34" charset="0"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89960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533241992F89D46950B22D8039033CC" ma:contentTypeVersion="0" ma:contentTypeDescription="Creare un nuovo documento." ma:contentTypeScope="" ma:versionID="4927ffa5e4f4e047589a3ad1ff0d677e">
  <xsd:schema xmlns:xsd="http://www.w3.org/2001/XMLSchema" xmlns:xs="http://www.w3.org/2001/XMLSchema" xmlns:p="http://schemas.microsoft.com/office/2006/metadata/properties" xmlns:ns2="459159c4-d20a-4ff3-9b11-fbd127bd52e5" targetNamespace="http://schemas.microsoft.com/office/2006/metadata/properties" ma:root="true" ma:fieldsID="054b6fc3b979564236e3d4414a345fb6" ns2:_="">
    <xsd:import namespace="459159c4-d20a-4ff3-9b11-fbd127bd52e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159c4-d20a-4ff3-9b11-fbd127bd52e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e ID documento" ma:description="Valore dell'ID documento assegnato all'elemento." ma:internalName="_dlc_DocId" ma:readOnly="true">
      <xsd:simpleType>
        <xsd:restriction base="dms:Text"/>
      </xsd:simpleType>
    </xsd:element>
    <xsd:element name="_dlc_DocIdUrl" ma:index="9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159c4-d20a-4ff3-9b11-fbd127bd52e5">INTRANET-880-701</_dlc_DocId>
    <_dlc_DocIdUrl xmlns="459159c4-d20a-4ff3-9b11-fbd127bd52e5">
      <Url>https://intranet.istat.it/Struttura/StrutturaOrganizzativa/DCCI/_layouts/15/DocIdRedir.aspx?ID=INTRANET-880-701</Url>
      <Description>INTRANET-880-701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0B25B1-B136-4F54-88E9-2057F340CC5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14BFAB8-8F4D-4F14-97A3-71F8DB4DEA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9159c4-d20a-4ff3-9b11-fbd127bd52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B37596-FD85-42CD-B0F6-ADCF7FC88054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459159c4-d20a-4ff3-9b11-fbd127bd52e5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9B82A0D1-91EE-404B-8394-CF07F8B994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526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Competizione di poster statistici ISLP  2014-2015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ISLP Poster competition 2014-15</dc:title>
  <dc:creator>Francesco Michele Mortati</dc:creator>
  <cp:lastModifiedBy>Oliviero Elisabetta</cp:lastModifiedBy>
  <cp:revision>20</cp:revision>
  <dcterms:created xsi:type="dcterms:W3CDTF">2020-07-30T16:10:45Z</dcterms:created>
  <dcterms:modified xsi:type="dcterms:W3CDTF">2020-09-03T08:01:24Z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0x0101009533241992F89D46950B22D8039033CC</vt:lpwstr>
  </property>
  <property fmtid="{D5CDD505-2E9C-101B-9397-08002B2CF9AE}" pid="3" name="_dlc_DocIdItemGuid">
    <vt:lpwstr>20e3aec3-1f85-47e5-9d25-d1740559422a</vt:lpwstr>
  </property>
</Properties>
</file>